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7E790-803F-4A1D-B6C6-738794E4D0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C6114E-E9AA-411F-A66A-D7EBB27F77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4BD486-7D1E-4B39-8422-A3C997C07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133E3-A364-4A8F-9FF1-EB6F756FA955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E68676-B78C-4937-B21D-0630C3EFA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00FCE9-D0DD-48B5-8208-6880AFD97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AE97F-131A-4F90-84C2-2F8D5C8A3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630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F4BF5-2D04-4337-8055-9865EE2BA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3ED02B-19F7-4320-AD8C-80E139081D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AF1936-4BB7-4E62-AFD1-FB7554484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133E3-A364-4A8F-9FF1-EB6F756FA955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3E7569-834B-48BE-B6D2-E5894254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4BD8F3-C4BB-42FD-AEF4-571300CB8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AE97F-131A-4F90-84C2-2F8D5C8A3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769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CE1C1-493F-4E37-A448-5FF30F4DF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D04D08-2C21-4113-B45C-F862243E6B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CDAA8A-F69F-4F8E-B62B-6F29175F1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133E3-A364-4A8F-9FF1-EB6F756FA955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3023BD-EE2D-4D36-AD25-F9F8032FE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E28614-9660-4C4B-AC4A-43B5BFE9C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AE97F-131A-4F90-84C2-2F8D5C8A3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410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18D3E-9FE4-4E6F-BCF4-B6171AE70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CD659-A6FF-4149-9346-3A6B165997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3AE0D6-98AD-49BF-AA68-2D70F46F2E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908B2E-1CD2-4148-B04D-F516E63E7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133E3-A364-4A8F-9FF1-EB6F756FA955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4FBFA1-475F-4E5E-B70F-A1A71EC19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19AC3E-B717-4C0B-8CCB-2C77FA78A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AE97F-131A-4F90-84C2-2F8D5C8A3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395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470B0-8F8E-4FE6-BD58-421FEE19E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635551-B6D4-44CC-A006-36BF847C25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C3F40B-9701-42E8-9CCD-2CA1A9FD66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325C57-B4AC-4950-A0FA-F6B61FBD2B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B51338-1BE1-4D88-864B-7D3CB92C03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0B8365-3F25-468A-854D-CAA0FA0F6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133E3-A364-4A8F-9FF1-EB6F756FA955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9EA4B1-4A97-4B79-8945-01E742519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5C2ECF-64C3-4612-ABBA-E167CBDFA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AE97F-131A-4F90-84C2-2F8D5C8A3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383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0CDFA-95CC-4F66-82B7-F829CBAE2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8BBFD3-7095-4415-BC04-9E8F76813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133E3-A364-4A8F-9FF1-EB6F756FA955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1DEE95-7039-4A49-8C1A-6A7F12E37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4761C5-01A1-432A-B741-50CB5DE1C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AE97F-131A-4F90-84C2-2F8D5C8A3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483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B04487-8F43-4615-841D-D7B1B6083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133E3-A364-4A8F-9FF1-EB6F756FA955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3F3EE0-4A66-4903-8EF5-33AF0EBA4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EB024A-BF62-42E0-AD92-197DAF78E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AE97F-131A-4F90-84C2-2F8D5C8A3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766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84094-5F8C-49A8-866B-99AA879B1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629E80-CBB5-4AF5-9D1B-7346146FFB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FDE895-4851-42F5-A2BB-23F11E6217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EE13F1-95F5-4EA9-8B6D-B761C4127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133E3-A364-4A8F-9FF1-EB6F756FA955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5753BC-95C9-466F-9E79-9A48869ED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DA10AD-F7D7-4FFE-9C3F-0DCCE0B36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AE97F-131A-4F90-84C2-2F8D5C8A3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466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DC58F-7985-4DE8-9E61-43E41988A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F959CA-039D-4B2E-9927-C2513349DA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E4C33F-F034-4E93-B309-E325CA1DEA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3B6F7B-1D52-4166-8924-0F24E6ECC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133E3-A364-4A8F-9FF1-EB6F756FA955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3435AE-39F6-4168-9129-49D6736AE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A1DB97-F1CD-4E1A-BED8-5EA17B92E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AE97F-131A-4F90-84C2-2F8D5C8A3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76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A44FF-A003-48DB-BED2-1FB66884C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CE3528-CDC6-47CE-84B4-3AAAB1CCC2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D84CE3-BF19-4EDB-BA75-EAFB7F4A5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133E3-A364-4A8F-9FF1-EB6F756FA955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27B414-5805-48D8-BCE6-69360FC96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ABFA2A-1308-4B1E-A407-4304C16BF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AE97F-131A-4F90-84C2-2F8D5C8A3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260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711CDEB-2FD8-4AA6-9AEC-0163BF4326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A1FE5-BED0-4707-8BCA-27B4658192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3E3C55-7980-4777-BFFC-DA2A22E16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133E3-A364-4A8F-9FF1-EB6F756FA955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4ECEFA-7A53-4B82-849C-B80C5AE0A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E772D2-727C-401B-A9D5-20A664A2C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AE97F-131A-4F90-84C2-2F8D5C8A3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6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56CA5-FF31-442E-B458-1AAFE9FFC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D00670-8D9A-43CD-926F-63CC279054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10B936-9CE1-49FF-8E62-5ED626219A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4133E3-A364-4A8F-9FF1-EB6F756FA955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CBCC3A-9A5D-41BE-94D8-8D33B5DF9D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E07EC7-45F0-4308-AEFD-CF27E56D98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AE97F-131A-4F90-84C2-2F8D5C8A3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373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hy.wikipedia.org/wiki/%D4%B5%D6%80%D5%AF%D5%AB%D6%80" TargetMode="External"/><Relationship Id="rId13" Type="http://schemas.openxmlformats.org/officeDocument/2006/relationships/image" Target="../media/image1.jpg"/><Relationship Id="rId3" Type="http://schemas.openxmlformats.org/officeDocument/2006/relationships/hyperlink" Target="https://hy.wikipedia.org/wiki/%D5%95%D6%84%D5%BD%D5%AB%D5%A4" TargetMode="External"/><Relationship Id="rId7" Type="http://schemas.openxmlformats.org/officeDocument/2006/relationships/hyperlink" Target="https://hy.wikipedia.org/wiki/%D5%8B%D6%80%D5%A1%D5%AE%D5%B6%D5%A1%D5%AF%D5%A1%D5%B6_%D5%AF%D5%A1%D5%BA" TargetMode="External"/><Relationship Id="rId12" Type="http://schemas.openxmlformats.org/officeDocument/2006/relationships/hyperlink" Target="https://hy.wikipedia.org/wiki/%D5%84%D5%A9%D5%B6%D5%B8%D5%AC%D5%B8%D6%80%D5%BF" TargetMode="External"/><Relationship Id="rId2" Type="http://schemas.openxmlformats.org/officeDocument/2006/relationships/hyperlink" Target="https://hy.wikipedia.org/wiki/%D5%8B%D6%80%D5%A1%D5%AE%D5%AB%D5%B6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hy.wikipedia.org/wiki/%D5%84%D5%B8%D5%AC%D5%A5%D5%AF%D5%B8%D6%82%D5%AC" TargetMode="External"/><Relationship Id="rId11" Type="http://schemas.openxmlformats.org/officeDocument/2006/relationships/hyperlink" Target="https://hy.wikipedia.org/wiki/%D4%BC%D5%AB%D5%B3" TargetMode="External"/><Relationship Id="rId5" Type="http://schemas.openxmlformats.org/officeDocument/2006/relationships/hyperlink" Target="https://hy.wikipedia.org/wiki/%D5%86%D5%B5%D5%B8%D6%82%D5%A9" TargetMode="External"/><Relationship Id="rId10" Type="http://schemas.openxmlformats.org/officeDocument/2006/relationships/hyperlink" Target="https://hy.wikipedia.org/wiki/%D4%B3%D5%A5%D5%BF" TargetMode="External"/><Relationship Id="rId4" Type="http://schemas.openxmlformats.org/officeDocument/2006/relationships/hyperlink" Target="https://hy.wikipedia.org/wiki/%D5%94%D5%AB%D5%B4%D5%AB%D5%A1%D5%AF%D5%A1%D5%B6_%D5%A2%D5%A1%D5%B6%D5%A1%D5%B1%D6%87" TargetMode="External"/><Relationship Id="rId9" Type="http://schemas.openxmlformats.org/officeDocument/2006/relationships/hyperlink" Target="https://hy.wikipedia.org/wiki/%D5%95%D5%BE%D5%AF%D5%AB%D5%A1%D5%B6%D5%B8%D5%BD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y.wikipedia.org/wiki/%D5%8B%D5%A5%D6%80%D5%B4%D5%A1%D5%BD%D5%BF%D5%AB%D5%B3%D5%A1%D5%B6" TargetMode="External"/><Relationship Id="rId7" Type="http://schemas.openxmlformats.org/officeDocument/2006/relationships/image" Target="../media/image2.jpg"/><Relationship Id="rId2" Type="http://schemas.openxmlformats.org/officeDocument/2006/relationships/hyperlink" Target="https://hy.wikipedia.org/wiki/%D5%80%D5%A5%D5%B2%D5%B8%D6%82%D5%AF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hy.wikipedia.org/wiki/%D5%84%D5%B8%D5%AC%D5%B8%D6%80%D5%A1%D5%AF" TargetMode="External"/><Relationship Id="rId5" Type="http://schemas.openxmlformats.org/officeDocument/2006/relationships/hyperlink" Target="https://hy.wikipedia.org/wiki/%D5%8D%D5%A1%D5%BC%D5%B8%D6%82%D5%B5%D6%81" TargetMode="External"/><Relationship Id="rId4" Type="http://schemas.openxmlformats.org/officeDocument/2006/relationships/hyperlink" Target="https://hy.wikipedia.org/wiki/%D4%BD%D5%BF%D5%B8%D6%82%D5%A9%D5%B5%D5%B8%D6%82%D5%B6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hy.wikipedia.org/wiki/%D5%8B%D6%80%D5%A1%D5%B5%D5%AB%D5%B6_%D5%A3%D5%B8%D5%AC%D5%B8%D6%80%D5%B7%D5%AB" TargetMode="External"/><Relationship Id="rId2" Type="http://schemas.openxmlformats.org/officeDocument/2006/relationships/hyperlink" Target="https://hy.wikipedia.org/wiki/%D5%8D%D5%A1%D5%BC%D5%B8%D6%82%D5%B5%D6%81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AB537-9E5C-4B7A-92CF-9E4A92479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Arial LatArm" panose="020B0604020202020204" pitchFamily="34" charset="0"/>
              </a:rPr>
              <a:t>                               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Arial LatArm" panose="020B0604020202020204" pitchFamily="34" charset="0"/>
              </a:rPr>
              <a:t>Ջ</a:t>
            </a:r>
            <a:r>
              <a:rPr lang="hy-AM" dirty="0">
                <a:solidFill>
                  <a:schemeClr val="tx2">
                    <a:lumMod val="75000"/>
                  </a:schemeClr>
                </a:solidFill>
              </a:rPr>
              <a:t>Ո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Arial LatArm" panose="020B0604020202020204" pitchFamily="34" charset="0"/>
              </a:rPr>
              <a:t>Ւ</a:t>
            </a:r>
            <a:r>
              <a:rPr lang="hy-AM" dirty="0">
                <a:solidFill>
                  <a:schemeClr val="tx2">
                    <a:lumMod val="75000"/>
                  </a:schemeClr>
                </a:solidFill>
              </a:rPr>
              <a:t>Ր</a:t>
            </a:r>
            <a:endParaRPr lang="en-US" dirty="0">
              <a:solidFill>
                <a:schemeClr val="tx2">
                  <a:lumMod val="75000"/>
                </a:schemeClr>
              </a:solidFill>
              <a:latin typeface="Arial LatArm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BB3814-2EFE-4D54-AC6E-36402E9B649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hy-AM" sz="1300" b="1" dirty="0"/>
              <a:t>Ջուր</a:t>
            </a:r>
            <a:r>
              <a:rPr lang="hy-AM" sz="1300" dirty="0"/>
              <a:t>, անօրգանական միացություն, </a:t>
            </a:r>
            <a:r>
              <a:rPr lang="hy-AM" sz="1300" dirty="0">
                <a:hlinkClick r:id="rId2" tooltip="Ջրածին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ջրածնի</a:t>
            </a:r>
            <a:r>
              <a:rPr lang="hy-AM" sz="1300" dirty="0"/>
              <a:t> </a:t>
            </a:r>
            <a:r>
              <a:rPr lang="hy-AM" sz="1300" dirty="0">
                <a:hlinkClick r:id="rId3" tooltip="Օքսիդ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օքսիդ</a:t>
            </a:r>
            <a:r>
              <a:rPr lang="hy-AM" sz="1300" dirty="0"/>
              <a:t>, </a:t>
            </a:r>
            <a:r>
              <a:rPr lang="hy-AM" sz="1300" dirty="0">
                <a:hlinkClick r:id="rId4" tooltip="Քիմիական բանաձև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քիմիական բանաձևը</a:t>
            </a:r>
            <a:r>
              <a:rPr lang="hy-AM" sz="1300" dirty="0"/>
              <a:t>՝ </a:t>
            </a:r>
            <a:r>
              <a:rPr lang="az-Cyrl-AZ" sz="1300" dirty="0"/>
              <a:t>Н</a:t>
            </a:r>
            <a:r>
              <a:rPr lang="az-Cyrl-AZ" sz="1300" baseline="-25000" dirty="0"/>
              <a:t>2</a:t>
            </a:r>
            <a:r>
              <a:rPr lang="en-US" sz="1300" dirty="0">
                <a:latin typeface="Arial LatArm" panose="020B0604020202020204" pitchFamily="34" charset="0"/>
              </a:rPr>
              <a:t>O։ </a:t>
            </a:r>
            <a:r>
              <a:rPr lang="hy-AM" sz="1300" dirty="0"/>
              <a:t>Ջուրը բնության ամենատարածված </a:t>
            </a:r>
            <a:r>
              <a:rPr lang="hy-AM" sz="1300" dirty="0">
                <a:hlinkClick r:id="rId5" tooltip="Նյութ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նյութն</a:t>
            </a:r>
            <a:r>
              <a:rPr lang="hy-AM" sz="1300" dirty="0"/>
              <a:t> է, բնության մեջ հանդիպում է պինդ, հեղուկ, գազային վիճակներում։ Կազմում է կենդանի օրգանիզմների բաղադրության 2/3 մասը։</a:t>
            </a:r>
          </a:p>
          <a:p>
            <a:r>
              <a:rPr lang="hy-AM" sz="1300" dirty="0"/>
              <a:t>Ջրի </a:t>
            </a:r>
            <a:r>
              <a:rPr lang="hy-AM" sz="1300" dirty="0">
                <a:hlinkClick r:id="rId6" tooltip="Մոլեկուլ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մոլեկուլն</a:t>
            </a:r>
            <a:r>
              <a:rPr lang="hy-AM" sz="1300" dirty="0"/>
              <a:t> ունի անկյունային կառուցվածք՝ </a:t>
            </a:r>
            <a:r>
              <a:rPr lang="en-US" sz="1300" dirty="0">
                <a:latin typeface="Arial LatArm" panose="020B0604020202020204" pitchFamily="34" charset="0"/>
              </a:rPr>
              <a:t>HOH </a:t>
            </a:r>
            <a:r>
              <a:rPr lang="hy-AM" sz="1300" dirty="0"/>
              <a:t>անկյունը կազմում է 104.5°, բևեռային մոլեկուլ է։ </a:t>
            </a:r>
            <a:r>
              <a:rPr lang="en-US" sz="1300" dirty="0">
                <a:latin typeface="Arial LatArm" panose="020B0604020202020204" pitchFamily="34" charset="0"/>
              </a:rPr>
              <a:t>OH </a:t>
            </a:r>
            <a:r>
              <a:rPr lang="hy-AM" sz="1300" dirty="0"/>
              <a:t>կապը խիստ բևեռային կապ է, որի հետևանքով ջրի մոլեկուլների միջև առաջանում է </a:t>
            </a:r>
            <a:r>
              <a:rPr lang="hy-AM" sz="1300" dirty="0">
                <a:hlinkClick r:id="rId7" tooltip="Ջրածնական կապ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ջրածնական կապ</a:t>
            </a:r>
            <a:r>
              <a:rPr lang="hy-AM" sz="1300" dirty="0"/>
              <a:t>։ Ջուրը լավ լուծիչ է՝ բևեռայնության շնորհիվ։ Թթվածնի հիբրիդացումը </a:t>
            </a:r>
            <a:r>
              <a:rPr lang="en-US" sz="1300" dirty="0">
                <a:latin typeface="Arial LatArm" panose="020B0604020202020204" pitchFamily="34" charset="0"/>
              </a:rPr>
              <a:t>sp</a:t>
            </a:r>
            <a:r>
              <a:rPr lang="en-US" sz="1300" baseline="30000" dirty="0">
                <a:latin typeface="Arial LatArm" panose="020B0604020202020204" pitchFamily="34" charset="0"/>
              </a:rPr>
              <a:t>3</a:t>
            </a:r>
            <a:r>
              <a:rPr lang="en-US" sz="1300" dirty="0">
                <a:latin typeface="Arial LatArm" panose="020B0604020202020204" pitchFamily="34" charset="0"/>
              </a:rPr>
              <a:t>։</a:t>
            </a:r>
          </a:p>
          <a:p>
            <a:r>
              <a:rPr lang="hy-AM" sz="1300" dirty="0"/>
              <a:t>Ջուրը ծածկում է </a:t>
            </a:r>
            <a:r>
              <a:rPr lang="hy-AM" sz="1300" dirty="0">
                <a:hlinkClick r:id="rId8" tooltip="Երկիր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Երկրի</a:t>
            </a:r>
            <a:r>
              <a:rPr lang="hy-AM" sz="1300" dirty="0"/>
              <a:t> մակերևույթի 2/3-ը և կենսականորեն անհրաժեշտ է կյանքի բոլոր ձևերի համար։ Երկիր մոլորակի ջրի 96.5%-ը պատկանում է </a:t>
            </a:r>
            <a:r>
              <a:rPr lang="hy-AM" sz="1300" dirty="0">
                <a:hlinkClick r:id="rId9" tooltip="Օվկիանոս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օվկիանոսներին</a:t>
            </a:r>
            <a:r>
              <a:rPr lang="hy-AM" sz="1300" dirty="0"/>
              <a:t>։ Երկրի ջրի միայն 2.5%-ն է քաղցրահամ, որի 98.8%-ը սառույցներ և գրունտային ջրեր են։ Ամբողջ քաղցրահամ ջրերի 0.3%-ից պակաս մասը գտնվում է </a:t>
            </a:r>
            <a:r>
              <a:rPr lang="hy-AM" sz="1300" dirty="0">
                <a:hlinkClick r:id="rId10" tooltip="Գետ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գետերում</a:t>
            </a:r>
            <a:r>
              <a:rPr lang="hy-AM" sz="1300" dirty="0"/>
              <a:t>, </a:t>
            </a:r>
            <a:r>
              <a:rPr lang="hy-AM" sz="1300" dirty="0">
                <a:hlinkClick r:id="rId11" tooltip="Լիճ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լճերում</a:t>
            </a:r>
            <a:r>
              <a:rPr lang="hy-AM" sz="1300" dirty="0"/>
              <a:t> և </a:t>
            </a:r>
            <a:r>
              <a:rPr lang="hy-AM" sz="1300" dirty="0">
                <a:hlinkClick r:id="rId12" tooltip="Մթնոլորտ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մթնոլորտում</a:t>
            </a:r>
            <a:r>
              <a:rPr lang="hy-AM" sz="1300" dirty="0"/>
              <a:t>, իսկ ավելի քիչ՝ 0,003 % քանակությունը գտնվում է կենդանի օրգանիզմներում։</a:t>
            </a:r>
          </a:p>
          <a:p>
            <a:endParaRPr lang="en-US" sz="1300" dirty="0">
              <a:latin typeface="Arial LatArm" panose="020B0604020202020204" pitchFamily="34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F6F1442-AFED-468E-8766-51486848452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7137" y="1825625"/>
            <a:ext cx="3867752" cy="3137694"/>
          </a:xfrm>
        </p:spPr>
      </p:pic>
    </p:spTree>
    <p:extLst>
      <p:ext uri="{BB962C8B-B14F-4D97-AF65-F5344CB8AC3E}">
        <p14:creationId xmlns:p14="http://schemas.microsoft.com/office/powerpoint/2010/main" val="3822069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9E8CB-5958-46A7-A929-F92E9C647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y-AM" dirty="0">
                <a:solidFill>
                  <a:schemeClr val="bg2">
                    <a:lumMod val="25000"/>
                  </a:schemeClr>
                </a:solidFill>
              </a:rPr>
              <a:t>Ֆիզիկական հատկություններ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56C84A-DDDF-4760-B959-2369663D68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44286"/>
            <a:ext cx="5181600" cy="4351338"/>
          </a:xfrm>
        </p:spPr>
        <p:txBody>
          <a:bodyPr>
            <a:normAutofit/>
          </a:bodyPr>
          <a:lstStyle/>
          <a:p>
            <a:r>
              <a:rPr lang="hy-AM" sz="1300" dirty="0">
                <a:solidFill>
                  <a:schemeClr val="bg2">
                    <a:lumMod val="25000"/>
                  </a:schemeClr>
                </a:solidFill>
              </a:rPr>
              <a:t>Սովորական պայմաններում ջուրն անգույն, անհամ, անհոտ </a:t>
            </a:r>
            <a:r>
              <a:rPr lang="hy-AM" sz="1300" dirty="0">
                <a:solidFill>
                  <a:schemeClr val="bg2">
                    <a:lumMod val="25000"/>
                  </a:schemeClr>
                </a:solidFill>
                <a:hlinkClick r:id="rId2" tooltip="Հեղուկ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հեղուկ</a:t>
            </a:r>
            <a:r>
              <a:rPr lang="hy-AM" sz="1300" dirty="0">
                <a:solidFill>
                  <a:schemeClr val="bg2">
                    <a:lumMod val="25000"/>
                  </a:schemeClr>
                </a:solidFill>
              </a:rPr>
              <a:t> է, </a:t>
            </a:r>
            <a:r>
              <a:rPr lang="en-US" sz="1300" dirty="0">
                <a:solidFill>
                  <a:schemeClr val="bg2">
                    <a:lumMod val="25000"/>
                  </a:schemeClr>
                </a:solidFill>
                <a:latin typeface="Arial LatArm" panose="020B0604020202020204" pitchFamily="34" charset="0"/>
              </a:rPr>
              <a:t>t</a:t>
            </a:r>
            <a:r>
              <a:rPr lang="hy-AM" sz="1300" baseline="-25000" dirty="0">
                <a:solidFill>
                  <a:schemeClr val="bg2">
                    <a:lumMod val="25000"/>
                  </a:schemeClr>
                </a:solidFill>
              </a:rPr>
              <a:t>հալ</a:t>
            </a:r>
            <a:r>
              <a:rPr lang="hy-AM" sz="1300" dirty="0">
                <a:solidFill>
                  <a:schemeClr val="bg2">
                    <a:lumMod val="25000"/>
                  </a:schemeClr>
                </a:solidFill>
              </a:rPr>
              <a:t>=0°</a:t>
            </a:r>
            <a:r>
              <a:rPr lang="az-Cyrl-AZ" sz="1300" dirty="0">
                <a:solidFill>
                  <a:schemeClr val="bg2">
                    <a:lumMod val="25000"/>
                  </a:schemeClr>
                </a:solidFill>
              </a:rPr>
              <a:t>С, </a:t>
            </a:r>
            <a:r>
              <a:rPr lang="en-US" sz="1300" dirty="0">
                <a:solidFill>
                  <a:schemeClr val="bg2">
                    <a:lumMod val="25000"/>
                  </a:schemeClr>
                </a:solidFill>
                <a:latin typeface="Arial LatArm" panose="020B0604020202020204" pitchFamily="34" charset="0"/>
              </a:rPr>
              <a:t>t</a:t>
            </a:r>
            <a:r>
              <a:rPr lang="hy-AM" sz="1300" baseline="-25000" dirty="0">
                <a:solidFill>
                  <a:schemeClr val="bg2">
                    <a:lumMod val="25000"/>
                  </a:schemeClr>
                </a:solidFill>
              </a:rPr>
              <a:t>եռ</a:t>
            </a:r>
            <a:r>
              <a:rPr lang="hy-AM" sz="1300" dirty="0">
                <a:solidFill>
                  <a:schemeClr val="bg2">
                    <a:lumMod val="25000"/>
                  </a:schemeClr>
                </a:solidFill>
              </a:rPr>
              <a:t>=100°</a:t>
            </a:r>
            <a:r>
              <a:rPr lang="az-Cyrl-AZ" sz="1300" dirty="0">
                <a:solidFill>
                  <a:schemeClr val="bg2">
                    <a:lumMod val="25000"/>
                  </a:schemeClr>
                </a:solidFill>
              </a:rPr>
              <a:t>С, </a:t>
            </a:r>
            <a:r>
              <a:rPr lang="hy-AM" sz="1300" dirty="0">
                <a:solidFill>
                  <a:schemeClr val="bg2">
                    <a:lumMod val="25000"/>
                  </a:schemeClr>
                </a:solidFill>
              </a:rPr>
              <a:t>ամենամեծ խտությունը 4°</a:t>
            </a:r>
            <a:r>
              <a:rPr lang="az-Cyrl-AZ" sz="1300" dirty="0">
                <a:solidFill>
                  <a:schemeClr val="bg2">
                    <a:lumMod val="25000"/>
                  </a:schemeClr>
                </a:solidFill>
              </a:rPr>
              <a:t>С-</a:t>
            </a:r>
            <a:r>
              <a:rPr lang="hy-AM" sz="1300" dirty="0">
                <a:solidFill>
                  <a:schemeClr val="bg2">
                    <a:lumMod val="25000"/>
                  </a:schemeClr>
                </a:solidFill>
              </a:rPr>
              <a:t>ում է՝ </a:t>
            </a:r>
            <a:r>
              <a:rPr lang="el-GR" sz="1300" dirty="0">
                <a:solidFill>
                  <a:schemeClr val="bg2">
                    <a:lumMod val="25000"/>
                  </a:schemeClr>
                </a:solidFill>
              </a:rPr>
              <a:t>ρ=1 </a:t>
            </a:r>
            <a:r>
              <a:rPr lang="hy-AM" sz="1300" dirty="0">
                <a:solidFill>
                  <a:schemeClr val="bg2">
                    <a:lumMod val="25000"/>
                  </a:schemeClr>
                </a:solidFill>
              </a:rPr>
              <a:t>գ/մլ։ Դրանից ցածր և բարձր </a:t>
            </a:r>
            <a:r>
              <a:rPr lang="hy-AM" sz="1300" dirty="0">
                <a:solidFill>
                  <a:schemeClr val="bg2">
                    <a:lumMod val="25000"/>
                  </a:schemeClr>
                </a:solidFill>
                <a:hlinkClick r:id="rId3" tooltip="Ջերմաստիճան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ջերմաստիճաններում</a:t>
            </a:r>
            <a:r>
              <a:rPr lang="hy-AM" sz="1300" dirty="0">
                <a:solidFill>
                  <a:schemeClr val="bg2">
                    <a:lumMod val="25000"/>
                  </a:schemeClr>
                </a:solidFill>
              </a:rPr>
              <a:t> </a:t>
            </a:r>
            <a:r>
              <a:rPr lang="el-GR" sz="1300" dirty="0">
                <a:solidFill>
                  <a:schemeClr val="bg2">
                    <a:lumMod val="25000"/>
                  </a:schemeClr>
                </a:solidFill>
              </a:rPr>
              <a:t>ρ&lt;1։ </a:t>
            </a:r>
            <a:r>
              <a:rPr lang="hy-AM" sz="1300" dirty="0">
                <a:solidFill>
                  <a:schemeClr val="bg2">
                    <a:lumMod val="25000"/>
                  </a:schemeClr>
                </a:solidFill>
              </a:rPr>
              <a:t>Ջերմաստիճանից կախված խտության այս անոմալ կախվածությամբ ջուրը խիստ տարբերվում է մյուս նյութերից, որոնց </a:t>
            </a:r>
            <a:r>
              <a:rPr lang="hy-AM" sz="1300" dirty="0">
                <a:solidFill>
                  <a:schemeClr val="bg2">
                    <a:lumMod val="25000"/>
                  </a:schemeClr>
                </a:solidFill>
                <a:hlinkClick r:id="rId4" tooltip="Խտություն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խտությունը</a:t>
            </a:r>
            <a:r>
              <a:rPr lang="hy-AM" sz="1300" dirty="0">
                <a:solidFill>
                  <a:schemeClr val="bg2">
                    <a:lumMod val="25000"/>
                  </a:schemeClr>
                </a:solidFill>
              </a:rPr>
              <a:t> ջերմաստիճանի բարձրացումից փոքրանում է, իսկ այս դեպքում, օրինակ, </a:t>
            </a:r>
            <a:r>
              <a:rPr lang="hy-AM" sz="1300" dirty="0">
                <a:solidFill>
                  <a:schemeClr val="bg2">
                    <a:lumMod val="25000"/>
                  </a:schemeClr>
                </a:solidFill>
                <a:hlinkClick r:id="rId5" tooltip="Սառույց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սառույցի</a:t>
            </a:r>
            <a:r>
              <a:rPr lang="hy-AM" sz="1300" dirty="0">
                <a:solidFill>
                  <a:schemeClr val="bg2">
                    <a:lumMod val="25000"/>
                  </a:schemeClr>
                </a:solidFill>
              </a:rPr>
              <a:t> խտությունը փոքր է ջրի խտությունից, դրա համար այն լողում է ջրի վրա, դրա շնորհիվ է ձմռանը ջրի տակ կյանքը շարունակվում։ Ջուրն ունի ամենամեծ ջերմունակությունը, այդ պատճառով դանդաղ տաքանում է, դանդաղ սառչում։ Դրա միջոցով ջրավազանները կարգավորում են մեր </a:t>
            </a:r>
            <a:r>
              <a:rPr lang="hy-AM" sz="1300" dirty="0">
                <a:solidFill>
                  <a:schemeClr val="bg2">
                    <a:lumMod val="25000"/>
                  </a:schemeClr>
                </a:solidFill>
                <a:hlinkClick r:id="rId6" tooltip="Մոլորակ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մոլորակի</a:t>
            </a:r>
            <a:r>
              <a:rPr lang="hy-AM" sz="1300" dirty="0">
                <a:solidFill>
                  <a:schemeClr val="bg2">
                    <a:lumMod val="25000"/>
                  </a:schemeClr>
                </a:solidFill>
              </a:rPr>
              <a:t> ջերմաստիճանը։ Ջրի բոլոր այս անոմալ հատկություները պայմանավորված են ջրի մոլեկուլնեի միջև առկա ջրածնային կապերով։</a:t>
            </a:r>
            <a:endParaRPr lang="en-US" sz="1300" dirty="0">
              <a:solidFill>
                <a:schemeClr val="bg2">
                  <a:lumMod val="25000"/>
                </a:schemeClr>
              </a:solidFill>
              <a:latin typeface="Arial LatArm" panose="020B0604020202020204" pitchFamily="34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610CB9F-4C35-4637-AD7A-9A06832D51F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282" y="2009377"/>
            <a:ext cx="4843453" cy="3018631"/>
          </a:xfrm>
        </p:spPr>
      </p:pic>
    </p:spTree>
    <p:extLst>
      <p:ext uri="{BB962C8B-B14F-4D97-AF65-F5344CB8AC3E}">
        <p14:creationId xmlns:p14="http://schemas.microsoft.com/office/powerpoint/2010/main" val="2868558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AD32A-6E51-4A20-AEF1-4140C0C3F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Arial LatArm" panose="020B0604020202020204" pitchFamily="34" charset="0"/>
              </a:rPr>
              <a:t>Ջ</a:t>
            </a:r>
            <a:r>
              <a:rPr lang="hy-AM" dirty="0">
                <a:solidFill>
                  <a:schemeClr val="bg2">
                    <a:lumMod val="25000"/>
                  </a:schemeClr>
                </a:solidFill>
              </a:rPr>
              <a:t>ր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Arial LatArm" panose="020B0604020202020204" pitchFamily="34" charset="0"/>
              </a:rPr>
              <a:t>ի </a:t>
            </a:r>
            <a:r>
              <a:rPr lang="hy-AM" dirty="0">
                <a:solidFill>
                  <a:schemeClr val="bg2">
                    <a:lumMod val="25000"/>
                  </a:schemeClr>
                </a:solidFill>
              </a:rPr>
              <a:t>ա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Arial LatArm" panose="020B0604020202020204" pitchFamily="34" charset="0"/>
              </a:rPr>
              <a:t>գ</a:t>
            </a:r>
            <a:r>
              <a:rPr lang="hy-AM" dirty="0">
                <a:solidFill>
                  <a:schemeClr val="bg2">
                    <a:lumMod val="25000"/>
                  </a:schemeClr>
                </a:solidFill>
              </a:rPr>
              <a:t>ր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Arial LatArm" panose="020B0604020202020204" pitchFamily="34" charset="0"/>
              </a:rPr>
              <a:t>ե</a:t>
            </a:r>
            <a:r>
              <a:rPr lang="hy-AM" dirty="0">
                <a:solidFill>
                  <a:schemeClr val="bg2">
                    <a:lumMod val="25000"/>
                  </a:schemeClr>
                </a:solidFill>
              </a:rPr>
              <a:t>գ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Arial LatArm" panose="020B0604020202020204" pitchFamily="34" charset="0"/>
              </a:rPr>
              <a:t>ա</a:t>
            </a:r>
            <a:r>
              <a:rPr lang="hy-AM" dirty="0">
                <a:solidFill>
                  <a:schemeClr val="bg2">
                    <a:lumMod val="25000"/>
                  </a:schemeClr>
                </a:solidFill>
              </a:rPr>
              <a:t>տ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Arial LatArm" panose="020B0604020202020204" pitchFamily="34" charset="0"/>
              </a:rPr>
              <a:t>ա</a:t>
            </a:r>
            <a:r>
              <a:rPr lang="hy-AM" dirty="0">
                <a:solidFill>
                  <a:schemeClr val="bg2">
                    <a:lumMod val="25000"/>
                  </a:schemeClr>
                </a:solidFill>
              </a:rPr>
              <a:t>յ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Arial LatArm" panose="020B0604020202020204" pitchFamily="34" charset="0"/>
              </a:rPr>
              <a:t>ի</a:t>
            </a:r>
            <a:r>
              <a:rPr lang="hy-AM" dirty="0">
                <a:solidFill>
                  <a:schemeClr val="bg2">
                    <a:lumMod val="25000"/>
                  </a:schemeClr>
                </a:solidFill>
              </a:rPr>
              <a:t>ն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Arial LatArm" panose="020B0604020202020204" pitchFamily="34" charset="0"/>
              </a:rPr>
              <a:t> </a:t>
            </a:r>
            <a:r>
              <a:rPr lang="hy-AM" dirty="0">
                <a:solidFill>
                  <a:schemeClr val="bg2">
                    <a:lumMod val="25000"/>
                  </a:schemeClr>
                </a:solidFill>
              </a:rPr>
              <a:t>վ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Arial LatArm" panose="020B0604020202020204" pitchFamily="34" charset="0"/>
              </a:rPr>
              <a:t>ի</a:t>
            </a:r>
            <a:r>
              <a:rPr lang="hy-AM" dirty="0">
                <a:solidFill>
                  <a:schemeClr val="bg2">
                    <a:lumMod val="25000"/>
                  </a:schemeClr>
                </a:solidFill>
              </a:rPr>
              <a:t>ճ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Arial LatArm" panose="020B0604020202020204" pitchFamily="34" charset="0"/>
              </a:rPr>
              <a:t>ա</a:t>
            </a:r>
            <a:r>
              <a:rPr lang="hy-AM" dirty="0">
                <a:solidFill>
                  <a:schemeClr val="bg2">
                    <a:lumMod val="25000"/>
                  </a:schemeClr>
                </a:solidFill>
              </a:rPr>
              <a:t>կ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Arial LatArm" panose="020B0604020202020204" pitchFamily="34" charset="0"/>
              </a:rPr>
              <a:t>ն</a:t>
            </a:r>
            <a:r>
              <a:rPr lang="hy-AM" dirty="0">
                <a:solidFill>
                  <a:schemeClr val="bg2">
                    <a:lumMod val="25000"/>
                  </a:schemeClr>
                </a:solidFill>
              </a:rPr>
              <a:t>ե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Arial LatArm" panose="020B0604020202020204" pitchFamily="34" charset="0"/>
              </a:rPr>
              <a:t>ր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D5833B-C4C0-44A6-BDF9-87F5DFB03FF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hy-AM" dirty="0"/>
              <a:t>պինդ՝ </a:t>
            </a:r>
            <a:r>
              <a:rPr lang="hy-AM" b="1" dirty="0">
                <a:hlinkClick r:id="rId2" tooltip="Սառույց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սառույց</a:t>
            </a:r>
            <a:r>
              <a:rPr lang="hy-AM" dirty="0"/>
              <a:t>,</a:t>
            </a:r>
          </a:p>
          <a:p>
            <a:r>
              <a:rPr lang="hy-AM" dirty="0"/>
              <a:t>հեղուկ՝ </a:t>
            </a:r>
            <a:r>
              <a:rPr lang="hy-AM" b="1" dirty="0"/>
              <a:t>ջուր</a:t>
            </a:r>
            <a:r>
              <a:rPr lang="hy-AM" dirty="0"/>
              <a:t>,</a:t>
            </a:r>
          </a:p>
          <a:p>
            <a:r>
              <a:rPr lang="hy-AM" dirty="0"/>
              <a:t>գազային՝ </a:t>
            </a:r>
            <a:r>
              <a:rPr lang="hy-AM" b="1" dirty="0">
                <a:hlinkClick r:id="rId3" tooltip="Ջրային գոլորշի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գոլորշի</a:t>
            </a:r>
            <a:endParaRPr lang="hy-AM" dirty="0"/>
          </a:p>
          <a:p>
            <a:endParaRPr lang="en-US" dirty="0">
              <a:latin typeface="Arial LatArm" panose="020B0604020202020204" pitchFamily="34" charset="0"/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9595133-9894-4532-B545-1C8BE110F13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066" y="1690689"/>
            <a:ext cx="4967460" cy="3095916"/>
          </a:xfrm>
        </p:spPr>
      </p:pic>
    </p:spTree>
    <p:extLst>
      <p:ext uri="{BB962C8B-B14F-4D97-AF65-F5344CB8AC3E}">
        <p14:creationId xmlns:p14="http://schemas.microsoft.com/office/powerpoint/2010/main" val="77565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5D6FD-B079-404A-9376-A79E809F8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Arial LatArm" panose="020B0604020202020204" pitchFamily="34" charset="0"/>
              </a:rPr>
              <a:t>Բնության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Arial LatArm" panose="020B0604020202020204" pitchFamily="34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Arial LatArm" panose="020B0604020202020204" pitchFamily="34" charset="0"/>
              </a:rPr>
              <a:t>մեջ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Arial LatArm" panose="020B0604020202020204" pitchFamily="34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Arial LatArm" panose="020B0604020202020204" pitchFamily="34" charset="0"/>
              </a:rPr>
              <a:t>հանդիպող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Arial LatArm" panose="020B0604020202020204" pitchFamily="34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Arial LatArm" panose="020B0604020202020204" pitchFamily="34" charset="0"/>
              </a:rPr>
              <a:t>տեսակներ</a:t>
            </a:r>
            <a:endParaRPr lang="en-US" dirty="0">
              <a:solidFill>
                <a:schemeClr val="bg2">
                  <a:lumMod val="25000"/>
                </a:schemeClr>
              </a:solidFill>
              <a:latin typeface="Arial LatArm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4EC59E-52A5-4E60-A63B-F24F4205CA6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hy-AM" sz="1300" dirty="0"/>
              <a:t>Բնության մեջ ջուրը հանդիպում է ամեն տեղ և ամենատարբեր տեսքերով։ Ջրի տեսակները բաժանվում են ըստ նրա ֆիզիկական և քիմիական հատկանիշների, ըստ ծագման առանձնահատկությունների, կազմի կամ օգտագործման տեսակների։</a:t>
            </a:r>
          </a:p>
          <a:p>
            <a:pPr marL="0" indent="0">
              <a:buNone/>
            </a:pPr>
            <a:r>
              <a:rPr lang="en-US" sz="1300" dirty="0">
                <a:latin typeface="Arial LatArm" panose="020B0604020202020204" pitchFamily="34" charset="0"/>
              </a:rPr>
              <a:t>Ը</a:t>
            </a:r>
            <a:r>
              <a:rPr lang="hy-AM" sz="1300" dirty="0"/>
              <a:t>ս</a:t>
            </a:r>
            <a:r>
              <a:rPr lang="en-US" sz="1300" dirty="0">
                <a:latin typeface="Arial LatArm" panose="020B0604020202020204" pitchFamily="34" charset="0"/>
              </a:rPr>
              <a:t>տ </a:t>
            </a:r>
            <a:r>
              <a:rPr lang="hy-AM" sz="1300" dirty="0"/>
              <a:t>տ</a:t>
            </a:r>
            <a:r>
              <a:rPr lang="en-US" sz="1300" dirty="0">
                <a:latin typeface="Arial LatArm" panose="020B0604020202020204" pitchFamily="34" charset="0"/>
              </a:rPr>
              <a:t>ե</a:t>
            </a:r>
            <a:r>
              <a:rPr lang="hy-AM" sz="1300" dirty="0"/>
              <a:t>ղ</a:t>
            </a:r>
            <a:r>
              <a:rPr lang="en-US" sz="1300" dirty="0">
                <a:latin typeface="Arial LatArm" panose="020B0604020202020204" pitchFamily="34" charset="0"/>
              </a:rPr>
              <a:t>ո</a:t>
            </a:r>
            <a:r>
              <a:rPr lang="hy-AM" sz="1300" dirty="0"/>
              <a:t>ւ</a:t>
            </a:r>
            <a:r>
              <a:rPr lang="en-US" sz="1300" dirty="0">
                <a:latin typeface="Arial LatArm" panose="020B0604020202020204" pitchFamily="34" charset="0"/>
              </a:rPr>
              <a:t>մ</a:t>
            </a:r>
            <a:r>
              <a:rPr lang="hy-AM" sz="1300" dirty="0"/>
              <a:t>ն</a:t>
            </a:r>
            <a:r>
              <a:rPr lang="en-US" sz="1300" dirty="0">
                <a:latin typeface="Arial LatArm" panose="020B0604020202020204" pitchFamily="34" charset="0"/>
              </a:rPr>
              <a:t>ե</a:t>
            </a:r>
            <a:r>
              <a:rPr lang="hy-AM" sz="1300" dirty="0"/>
              <a:t>ր</a:t>
            </a:r>
            <a:r>
              <a:rPr lang="en-US" sz="1300" dirty="0">
                <a:latin typeface="Arial LatArm" panose="020B0604020202020204" pitchFamily="34" charset="0"/>
              </a:rPr>
              <a:t>ի </a:t>
            </a:r>
            <a:r>
              <a:rPr lang="hy-AM" sz="1300" dirty="0"/>
              <a:t>տ</a:t>
            </a:r>
            <a:r>
              <a:rPr lang="en-US" sz="1300" dirty="0">
                <a:latin typeface="Arial LatArm" panose="020B0604020202020204" pitchFamily="34" charset="0"/>
              </a:rPr>
              <a:t>ե</a:t>
            </a:r>
            <a:r>
              <a:rPr lang="hy-AM" sz="1300" dirty="0"/>
              <a:t>ս</a:t>
            </a:r>
            <a:r>
              <a:rPr lang="en-US" sz="1300" dirty="0">
                <a:latin typeface="Arial LatArm" panose="020B0604020202020204" pitchFamily="34" charset="0"/>
              </a:rPr>
              <a:t>ա</a:t>
            </a:r>
            <a:r>
              <a:rPr lang="hy-AM" sz="1300" dirty="0"/>
              <a:t>կ</a:t>
            </a:r>
            <a:r>
              <a:rPr lang="en-US" sz="1300" dirty="0">
                <a:latin typeface="Arial LatArm" panose="020B0604020202020204" pitchFamily="34" charset="0"/>
              </a:rPr>
              <a:t>ն</a:t>
            </a:r>
            <a:r>
              <a:rPr lang="hy-AM" sz="1300" dirty="0"/>
              <a:t>ե</a:t>
            </a:r>
            <a:r>
              <a:rPr lang="en-US" sz="1300" dirty="0">
                <a:latin typeface="Arial LatArm" panose="020B0604020202020204" pitchFamily="34" charset="0"/>
              </a:rPr>
              <a:t>ր</a:t>
            </a:r>
            <a:r>
              <a:rPr lang="hy-AM" sz="1300" dirty="0"/>
              <a:t>ի</a:t>
            </a:r>
            <a:r>
              <a:rPr lang="en-US" sz="1300" dirty="0">
                <a:latin typeface="Arial LatArm" panose="020B0604020202020204" pitchFamily="34" charset="0"/>
              </a:rPr>
              <a:t>՝</a:t>
            </a:r>
          </a:p>
          <a:p>
            <a:r>
              <a:rPr lang="hy-AM" sz="1300" dirty="0"/>
              <a:t>Ան</a:t>
            </a:r>
            <a:r>
              <a:rPr lang="en-US" sz="1300" dirty="0">
                <a:latin typeface="Arial LatArm" panose="020B0604020202020204" pitchFamily="34" charset="0"/>
              </a:rPr>
              <a:t>ձ</a:t>
            </a:r>
            <a:r>
              <a:rPr lang="hy-AM" sz="1300" dirty="0"/>
              <a:t>ր</a:t>
            </a:r>
            <a:r>
              <a:rPr lang="en-US" sz="1300" dirty="0">
                <a:latin typeface="Arial LatArm" panose="020B0604020202020204" pitchFamily="34" charset="0"/>
              </a:rPr>
              <a:t>և</a:t>
            </a:r>
          </a:p>
          <a:p>
            <a:r>
              <a:rPr lang="hy-AM" sz="1300" dirty="0"/>
              <a:t>Շա</a:t>
            </a:r>
            <a:r>
              <a:rPr lang="en-US" sz="1300" dirty="0">
                <a:latin typeface="Arial LatArm" panose="020B0604020202020204" pitchFamily="34" charset="0"/>
              </a:rPr>
              <a:t>ղ, </a:t>
            </a:r>
            <a:r>
              <a:rPr lang="hy-AM" sz="1300" dirty="0"/>
              <a:t>շ</a:t>
            </a:r>
            <a:r>
              <a:rPr lang="en-US" sz="1300" dirty="0">
                <a:latin typeface="Arial LatArm" panose="020B0604020202020204" pitchFamily="34" charset="0"/>
              </a:rPr>
              <a:t>ա</a:t>
            </a:r>
            <a:r>
              <a:rPr lang="hy-AM" sz="1300" dirty="0"/>
              <a:t>տ</a:t>
            </a:r>
            <a:r>
              <a:rPr lang="en-US" sz="1300" dirty="0">
                <a:latin typeface="Arial LatArm" panose="020B0604020202020204" pitchFamily="34" charset="0"/>
              </a:rPr>
              <a:t> </a:t>
            </a:r>
            <a:r>
              <a:rPr lang="hy-AM" sz="1300" dirty="0"/>
              <a:t>բ</a:t>
            </a:r>
            <a:r>
              <a:rPr lang="en-US" sz="1300" dirty="0">
                <a:latin typeface="Arial LatArm" panose="020B0604020202020204" pitchFamily="34" charset="0"/>
              </a:rPr>
              <a:t>ա</a:t>
            </a:r>
            <a:r>
              <a:rPr lang="hy-AM" sz="1300" dirty="0"/>
              <a:t>ր</a:t>
            </a:r>
            <a:r>
              <a:rPr lang="en-US" sz="1300" dirty="0">
                <a:latin typeface="Arial LatArm" panose="020B0604020202020204" pitchFamily="34" charset="0"/>
              </a:rPr>
              <a:t>ա</a:t>
            </a:r>
            <a:r>
              <a:rPr lang="hy-AM" sz="1300" dirty="0"/>
              <a:t>կ</a:t>
            </a:r>
            <a:r>
              <a:rPr lang="en-US" sz="1300" dirty="0">
                <a:latin typeface="Arial LatArm" panose="020B0604020202020204" pitchFamily="34" charset="0"/>
              </a:rPr>
              <a:t> </a:t>
            </a:r>
            <a:r>
              <a:rPr lang="hy-AM" sz="1300" dirty="0"/>
              <a:t>ա</a:t>
            </a:r>
            <a:r>
              <a:rPr lang="en-US" sz="1300" dirty="0">
                <a:latin typeface="Arial LatArm" panose="020B0604020202020204" pitchFamily="34" charset="0"/>
              </a:rPr>
              <a:t>ն</a:t>
            </a:r>
            <a:r>
              <a:rPr lang="hy-AM" sz="1300" dirty="0"/>
              <a:t>ձ</a:t>
            </a:r>
            <a:r>
              <a:rPr lang="en-US" sz="1300" dirty="0">
                <a:latin typeface="Arial LatArm" panose="020B0604020202020204" pitchFamily="34" charset="0"/>
              </a:rPr>
              <a:t>ր</a:t>
            </a:r>
            <a:r>
              <a:rPr lang="hy-AM" sz="1300" dirty="0"/>
              <a:t>և</a:t>
            </a:r>
            <a:endParaRPr lang="en-US" sz="1300" dirty="0">
              <a:latin typeface="Arial LatArm" panose="020B0604020202020204" pitchFamily="34" charset="0"/>
            </a:endParaRPr>
          </a:p>
          <a:p>
            <a:r>
              <a:rPr lang="hy-AM" sz="1300" dirty="0"/>
              <a:t>Ձյ</a:t>
            </a:r>
            <a:r>
              <a:rPr lang="en-US" sz="1300" dirty="0">
                <a:latin typeface="Arial LatArm" panose="020B0604020202020204" pitchFamily="34" charset="0"/>
              </a:rPr>
              <a:t>ո</a:t>
            </a:r>
            <a:r>
              <a:rPr lang="hy-AM" sz="1300" dirty="0"/>
              <a:t>ւ</a:t>
            </a:r>
            <a:r>
              <a:rPr lang="en-US" sz="1300" dirty="0">
                <a:latin typeface="Arial LatArm" panose="020B0604020202020204" pitchFamily="34" charset="0"/>
              </a:rPr>
              <a:t>ն</a:t>
            </a:r>
          </a:p>
          <a:p>
            <a:r>
              <a:rPr lang="hy-AM" sz="1300" dirty="0"/>
              <a:t>Կա</a:t>
            </a:r>
            <a:r>
              <a:rPr lang="en-US" sz="1300" dirty="0" err="1">
                <a:latin typeface="Arial LatArm" panose="020B0604020202020204" pitchFamily="34" charset="0"/>
              </a:rPr>
              <a:t>րկուտ</a:t>
            </a:r>
            <a:endParaRPr lang="en-US" sz="1300" dirty="0">
              <a:latin typeface="Arial LatArm" panose="020B0604020202020204" pitchFamily="34" charset="0"/>
            </a:endParaRPr>
          </a:p>
          <a:p>
            <a:pPr marL="0" indent="0">
              <a:buNone/>
            </a:pPr>
            <a:br>
              <a:rPr lang="hy-AM" sz="1300" dirty="0"/>
            </a:br>
            <a:r>
              <a:rPr lang="en-US" sz="1300" dirty="0">
                <a:latin typeface="Arial LatArm" panose="020B0604020202020204" pitchFamily="34" charset="0"/>
              </a:rPr>
              <a:t>ը</a:t>
            </a:r>
            <a:r>
              <a:rPr lang="hy-AM" sz="1300" dirty="0"/>
              <a:t>ս</a:t>
            </a:r>
            <a:r>
              <a:rPr lang="en-US" sz="1300" dirty="0">
                <a:latin typeface="Arial LatArm" panose="020B0604020202020204" pitchFamily="34" charset="0"/>
              </a:rPr>
              <a:t>տ </a:t>
            </a:r>
            <a:r>
              <a:rPr lang="hy-AM" sz="1300" dirty="0"/>
              <a:t>մ</a:t>
            </a:r>
            <a:r>
              <a:rPr lang="en-US" sz="1300" dirty="0">
                <a:latin typeface="Arial LatArm" panose="020B0604020202020204" pitchFamily="34" charset="0"/>
              </a:rPr>
              <a:t>թ</a:t>
            </a:r>
            <a:r>
              <a:rPr lang="hy-AM" sz="1300" dirty="0"/>
              <a:t>ն</a:t>
            </a:r>
            <a:r>
              <a:rPr lang="en-US" sz="1300" dirty="0">
                <a:latin typeface="Arial LatArm" panose="020B0604020202020204" pitchFamily="34" charset="0"/>
              </a:rPr>
              <a:t>ո</a:t>
            </a:r>
            <a:r>
              <a:rPr lang="hy-AM" sz="1300" dirty="0"/>
              <a:t>լ</a:t>
            </a:r>
            <a:r>
              <a:rPr lang="en-US" sz="1300" dirty="0">
                <a:latin typeface="Arial LatArm" panose="020B0604020202020204" pitchFamily="34" charset="0"/>
              </a:rPr>
              <a:t>ո</a:t>
            </a:r>
            <a:r>
              <a:rPr lang="hy-AM" sz="1300" dirty="0"/>
              <a:t>ր</a:t>
            </a:r>
            <a:r>
              <a:rPr lang="en-US" sz="1300" dirty="0">
                <a:latin typeface="Arial LatArm" panose="020B0604020202020204" pitchFamily="34" charset="0"/>
              </a:rPr>
              <a:t>տ</a:t>
            </a:r>
            <a:r>
              <a:rPr lang="hy-AM" sz="1300" dirty="0"/>
              <a:t>ա</a:t>
            </a:r>
            <a:r>
              <a:rPr lang="en-US" sz="1300" dirty="0">
                <a:latin typeface="Arial LatArm" panose="020B0604020202020204" pitchFamily="34" charset="0"/>
              </a:rPr>
              <a:t>յ</a:t>
            </a:r>
            <a:r>
              <a:rPr lang="hy-AM" sz="1300" dirty="0"/>
              <a:t>ի</a:t>
            </a:r>
            <a:r>
              <a:rPr lang="en-US" sz="1300" dirty="0">
                <a:latin typeface="Arial LatArm" panose="020B0604020202020204" pitchFamily="34" charset="0"/>
              </a:rPr>
              <a:t>ն </a:t>
            </a:r>
            <a:r>
              <a:rPr lang="hy-AM" sz="1300" dirty="0"/>
              <a:t>ե</a:t>
            </a:r>
            <a:r>
              <a:rPr lang="en-US" sz="1300" dirty="0">
                <a:latin typeface="Arial LatArm" panose="020B0604020202020204" pitchFamily="34" charset="0"/>
              </a:rPr>
              <a:t>ր</a:t>
            </a:r>
            <a:r>
              <a:rPr lang="hy-AM" sz="1300" dirty="0"/>
              <a:t>և</a:t>
            </a:r>
            <a:r>
              <a:rPr lang="en-US" sz="1300" dirty="0">
                <a:latin typeface="Arial LatArm" panose="020B0604020202020204" pitchFamily="34" charset="0"/>
              </a:rPr>
              <a:t>ո</a:t>
            </a:r>
            <a:r>
              <a:rPr lang="hy-AM" sz="1300" dirty="0"/>
              <a:t>ւ</a:t>
            </a:r>
            <a:r>
              <a:rPr lang="en-US" sz="1300" dirty="0">
                <a:latin typeface="Arial LatArm" panose="020B0604020202020204" pitchFamily="34" charset="0"/>
              </a:rPr>
              <a:t>յ</a:t>
            </a:r>
            <a:r>
              <a:rPr lang="hy-AM" sz="1300" dirty="0"/>
              <a:t>թ</a:t>
            </a:r>
            <a:r>
              <a:rPr lang="en-US" sz="1300" dirty="0">
                <a:latin typeface="Arial LatArm" panose="020B0604020202020204" pitchFamily="34" charset="0"/>
              </a:rPr>
              <a:t>ն</a:t>
            </a:r>
            <a:r>
              <a:rPr lang="hy-AM" sz="1300" dirty="0"/>
              <a:t>ե</a:t>
            </a:r>
            <a:r>
              <a:rPr lang="en-US" sz="1300" dirty="0">
                <a:latin typeface="Arial LatArm" panose="020B0604020202020204" pitchFamily="34" charset="0"/>
              </a:rPr>
              <a:t>ր</a:t>
            </a:r>
            <a:r>
              <a:rPr lang="hy-AM" sz="1300" dirty="0"/>
              <a:t>ի</a:t>
            </a:r>
            <a:endParaRPr lang="en-US" sz="1300" dirty="0">
              <a:latin typeface="Arial LatArm" panose="020B0604020202020204" pitchFamily="34" charset="0"/>
            </a:endParaRPr>
          </a:p>
          <a:p>
            <a:r>
              <a:rPr lang="hy-AM" sz="1300" dirty="0"/>
              <a:t>Ա</a:t>
            </a:r>
            <a:r>
              <a:rPr lang="en-US" sz="1300" dirty="0" err="1">
                <a:latin typeface="Arial LatArm" panose="020B0604020202020204" pitchFamily="34" charset="0"/>
              </a:rPr>
              <a:t>մպեր</a:t>
            </a:r>
            <a:endParaRPr lang="en-US" sz="1300" dirty="0">
              <a:latin typeface="Arial LatArm" panose="020B0604020202020204" pitchFamily="34" charset="0"/>
            </a:endParaRPr>
          </a:p>
          <a:p>
            <a:r>
              <a:rPr lang="hy-AM" sz="1300" dirty="0"/>
              <a:t>Մա</a:t>
            </a:r>
            <a:r>
              <a:rPr lang="en-US" sz="1300" dirty="0">
                <a:latin typeface="Arial LatArm" panose="020B0604020202020204" pitchFamily="34" charset="0"/>
              </a:rPr>
              <a:t>ռ</a:t>
            </a:r>
            <a:r>
              <a:rPr lang="hy-AM" sz="1300" dirty="0"/>
              <a:t>ա</a:t>
            </a:r>
            <a:r>
              <a:rPr lang="en-US" sz="1300" dirty="0">
                <a:latin typeface="Arial LatArm" panose="020B0604020202020204" pitchFamily="34" charset="0"/>
              </a:rPr>
              <a:t>խ</a:t>
            </a:r>
            <a:r>
              <a:rPr lang="hy-AM" sz="1300" dirty="0"/>
              <a:t>ո</a:t>
            </a:r>
            <a:r>
              <a:rPr lang="en-US" sz="1300" dirty="0">
                <a:latin typeface="Arial LatArm" panose="020B0604020202020204" pitchFamily="34" charset="0"/>
              </a:rPr>
              <a:t>ւ</a:t>
            </a:r>
            <a:r>
              <a:rPr lang="hy-AM" sz="1300" dirty="0"/>
              <a:t>ղ</a:t>
            </a:r>
            <a:endParaRPr lang="en-US" sz="1300" dirty="0">
              <a:latin typeface="Arial LatArm" panose="020B0604020202020204" pitchFamily="34" charset="0"/>
            </a:endParaRPr>
          </a:p>
          <a:p>
            <a:r>
              <a:rPr lang="hy-AM" sz="1300" dirty="0"/>
              <a:t>Մ</a:t>
            </a:r>
            <a:r>
              <a:rPr lang="en-US" sz="1300" dirty="0" err="1">
                <a:latin typeface="Arial LatArm" panose="020B0604020202020204" pitchFamily="34" charset="0"/>
              </a:rPr>
              <a:t>շուշ</a:t>
            </a:r>
            <a:endParaRPr lang="en-US" sz="1300" dirty="0">
              <a:latin typeface="Arial LatArm" panose="020B0604020202020204" pitchFamily="34" charset="0"/>
            </a:endParaRPr>
          </a:p>
          <a:p>
            <a:r>
              <a:rPr lang="hy-AM" sz="1300" dirty="0"/>
              <a:t>Ցո</a:t>
            </a:r>
            <a:r>
              <a:rPr lang="en-US" sz="1300" dirty="0">
                <a:latin typeface="Arial LatArm" panose="020B0604020202020204" pitchFamily="34" charset="0"/>
              </a:rPr>
              <a:t>ղ </a:t>
            </a:r>
            <a:r>
              <a:rPr lang="hy-AM" sz="1300" dirty="0"/>
              <a:t>ե</a:t>
            </a:r>
            <a:r>
              <a:rPr lang="en-US" sz="1300" dirty="0">
                <a:latin typeface="Arial LatArm" panose="020B0604020202020204" pitchFamily="34" charset="0"/>
              </a:rPr>
              <a:t>ղ</a:t>
            </a:r>
            <a:r>
              <a:rPr lang="hy-AM" sz="1300" dirty="0"/>
              <a:t>յ</a:t>
            </a:r>
            <a:r>
              <a:rPr lang="en-US" sz="1300" dirty="0">
                <a:latin typeface="Arial LatArm" panose="020B0604020202020204" pitchFamily="34" charset="0"/>
              </a:rPr>
              <a:t>ա</a:t>
            </a:r>
            <a:r>
              <a:rPr lang="hy-AM" sz="1300" dirty="0"/>
              <a:t>մ</a:t>
            </a:r>
            <a:endParaRPr lang="en-US" sz="1300" dirty="0">
              <a:latin typeface="Arial LatArm" panose="020B0604020202020204" pitchFamily="34" charset="0"/>
            </a:endParaRPr>
          </a:p>
          <a:p>
            <a:endParaRPr lang="en-US" sz="1300" dirty="0">
              <a:latin typeface="Arial LatArm" panose="020B0604020202020204" pitchFamily="34" charset="0"/>
            </a:endParaRP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043F0739-EE4B-4892-A061-FEB1C714718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9985" y="2047273"/>
            <a:ext cx="4633815" cy="3250587"/>
          </a:xfrm>
        </p:spPr>
      </p:pic>
    </p:spTree>
    <p:extLst>
      <p:ext uri="{BB962C8B-B14F-4D97-AF65-F5344CB8AC3E}">
        <p14:creationId xmlns:p14="http://schemas.microsoft.com/office/powerpoint/2010/main" val="2847118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439F2-9D83-4560-ABD1-5D8F9AD1B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 LatArm" panose="020B0604020202020204" pitchFamily="34" charset="0"/>
              </a:rPr>
              <a:t>Ջ</a:t>
            </a:r>
            <a:r>
              <a:rPr lang="hy-AM" dirty="0">
                <a:solidFill>
                  <a:schemeClr val="tx1">
                    <a:lumMod val="85000"/>
                    <a:lumOff val="15000"/>
                  </a:schemeClr>
                </a:solidFill>
              </a:rPr>
              <a:t>ր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 LatArm" panose="020B0604020202020204" pitchFamily="34" charset="0"/>
              </a:rPr>
              <a:t>ի </a:t>
            </a:r>
            <a:r>
              <a:rPr lang="hy-AM" dirty="0">
                <a:solidFill>
                  <a:schemeClr val="tx1">
                    <a:lumMod val="85000"/>
                    <a:lumOff val="15000"/>
                  </a:schemeClr>
                </a:solidFill>
              </a:rPr>
              <a:t>մ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 LatArm" panose="020B0604020202020204" pitchFamily="34" charset="0"/>
              </a:rPr>
              <a:t>շ</a:t>
            </a:r>
            <a:r>
              <a:rPr lang="hy-AM" dirty="0">
                <a:solidFill>
                  <a:schemeClr val="tx1">
                    <a:lumMod val="85000"/>
                    <a:lumOff val="15000"/>
                  </a:schemeClr>
                </a:solidFill>
              </a:rPr>
              <a:t>ա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 LatArm" panose="020B0604020202020204" pitchFamily="34" charset="0"/>
              </a:rPr>
              <a:t>կ</a:t>
            </a:r>
            <a:r>
              <a:rPr lang="hy-AM" dirty="0">
                <a:solidFill>
                  <a:schemeClr val="tx1">
                    <a:lumMod val="85000"/>
                    <a:lumOff val="15000"/>
                  </a:schemeClr>
                </a:solidFill>
              </a:rPr>
              <a:t>վ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 LatArm" panose="020B0604020202020204" pitchFamily="34" charset="0"/>
              </a:rPr>
              <a:t>ա</a:t>
            </a:r>
            <a:r>
              <a:rPr lang="hy-AM" dirty="0">
                <a:solidFill>
                  <a:schemeClr val="tx1">
                    <a:lumMod val="85000"/>
                    <a:lumOff val="15000"/>
                  </a:schemeClr>
                </a:solidFill>
              </a:rPr>
              <a:t>ծ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 LatArm" panose="020B0604020202020204" pitchFamily="34" charset="0"/>
              </a:rPr>
              <a:t> </a:t>
            </a:r>
            <a:r>
              <a:rPr lang="hy-AM" dirty="0">
                <a:solidFill>
                  <a:schemeClr val="tx1">
                    <a:lumMod val="85000"/>
                    <a:lumOff val="15000"/>
                  </a:schemeClr>
                </a:solidFill>
              </a:rPr>
              <a:t>տ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 LatArm" panose="020B0604020202020204" pitchFamily="34" charset="0"/>
              </a:rPr>
              <a:t>ե</a:t>
            </a:r>
            <a:r>
              <a:rPr lang="hy-AM" dirty="0">
                <a:solidFill>
                  <a:schemeClr val="tx1">
                    <a:lumMod val="85000"/>
                    <a:lumOff val="15000"/>
                  </a:schemeClr>
                </a:solidFill>
              </a:rPr>
              <a:t>ս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 LatArm" panose="020B0604020202020204" pitchFamily="34" charset="0"/>
              </a:rPr>
              <a:t>ա</a:t>
            </a:r>
            <a:r>
              <a:rPr lang="hy-AM" dirty="0">
                <a:solidFill>
                  <a:schemeClr val="tx1">
                    <a:lumMod val="85000"/>
                    <a:lumOff val="15000"/>
                  </a:schemeClr>
                </a:solidFill>
              </a:rPr>
              <a:t>կ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 LatArm" panose="020B0604020202020204" pitchFamily="34" charset="0"/>
              </a:rPr>
              <a:t>ն</a:t>
            </a:r>
            <a:r>
              <a:rPr lang="hy-AM" dirty="0">
                <a:solidFill>
                  <a:schemeClr val="tx1">
                    <a:lumMod val="85000"/>
                    <a:lumOff val="15000"/>
                  </a:schemeClr>
                </a:solidFill>
              </a:rPr>
              <a:t>ե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 LatArm" panose="020B0604020202020204" pitchFamily="34" charset="0"/>
              </a:rPr>
              <a:t>ր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47489-E0F1-481F-B4F9-C92196AAAC0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hy-AM" sz="1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խմելու ջուր,</a:t>
            </a:r>
          </a:p>
          <a:p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LatArm" panose="020B0604020202020204" pitchFamily="34" charset="0"/>
              </a:rPr>
              <a:t>շ</a:t>
            </a:r>
            <a:r>
              <a:rPr lang="hy-AM" sz="1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շ</a:t>
            </a: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LatArm" panose="020B0604020202020204" pitchFamily="34" charset="0"/>
              </a:rPr>
              <a:t>ա</a:t>
            </a:r>
            <a:r>
              <a:rPr lang="hy-AM" sz="1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լ</a:t>
            </a: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LatArm" panose="020B0604020202020204" pitchFamily="34" charset="0"/>
              </a:rPr>
              <a:t>ց</a:t>
            </a:r>
            <a:r>
              <a:rPr lang="hy-AM" sz="1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վ</a:t>
            </a:r>
            <a:r>
              <a:rPr lang="en-US" sz="15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 LatArm" panose="020B0604020202020204" pitchFamily="34" charset="0"/>
              </a:rPr>
              <a:t>ած</a:t>
            </a: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LatArm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 LatArm" panose="020B0604020202020204" pitchFamily="34" charset="0"/>
              </a:rPr>
              <a:t>ջուր</a:t>
            </a:r>
            <a:endParaRPr lang="en-US" sz="1500" dirty="0">
              <a:solidFill>
                <a:schemeClr val="tx1">
                  <a:lumMod val="85000"/>
                  <a:lumOff val="15000"/>
                </a:schemeClr>
              </a:solidFill>
              <a:latin typeface="Arial LatArm" panose="020B0604020202020204" pitchFamily="34" charset="0"/>
            </a:endParaRPr>
          </a:p>
          <a:p>
            <a:r>
              <a:rPr lang="hy-AM" sz="1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ծորակի ջուր,</a:t>
            </a:r>
          </a:p>
          <a:p>
            <a:r>
              <a:rPr lang="hy-AM" sz="1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տնտեսական ջուր,</a:t>
            </a:r>
          </a:p>
          <a:p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LatArm" panose="020B0604020202020204" pitchFamily="34" charset="0"/>
              </a:rPr>
              <a:t>ք</a:t>
            </a:r>
            <a:r>
              <a:rPr lang="hy-AM" sz="1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լ</a:t>
            </a: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LatArm" panose="020B0604020202020204" pitchFamily="34" charset="0"/>
              </a:rPr>
              <a:t>ո</a:t>
            </a:r>
            <a:r>
              <a:rPr lang="hy-AM" sz="1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ր</a:t>
            </a: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LatArm" panose="020B0604020202020204" pitchFamily="34" charset="0"/>
              </a:rPr>
              <a:t>ա</a:t>
            </a:r>
            <a:r>
              <a:rPr lang="hy-AM" sz="1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ց</a:t>
            </a: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LatArm" panose="020B0604020202020204" pitchFamily="34" charset="0"/>
              </a:rPr>
              <a:t>վ</a:t>
            </a:r>
            <a:r>
              <a:rPr lang="hy-AM" sz="1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ա</a:t>
            </a: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LatArm" panose="020B0604020202020204" pitchFamily="34" charset="0"/>
              </a:rPr>
              <a:t>ծ </a:t>
            </a:r>
            <a:r>
              <a:rPr lang="en-US" sz="15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 LatArm" panose="020B0604020202020204" pitchFamily="34" charset="0"/>
              </a:rPr>
              <a:t>ջուր</a:t>
            </a:r>
            <a:endParaRPr lang="en-US" sz="1500" dirty="0">
              <a:solidFill>
                <a:schemeClr val="tx1">
                  <a:lumMod val="85000"/>
                  <a:lumOff val="15000"/>
                </a:schemeClr>
              </a:solidFill>
              <a:latin typeface="Arial LatArm" panose="020B0604020202020204" pitchFamily="34" charset="0"/>
            </a:endParaRPr>
          </a:p>
          <a:p>
            <a:r>
              <a:rPr lang="en-US" sz="15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 LatArm" panose="020B0604020202020204" pitchFamily="34" charset="0"/>
              </a:rPr>
              <a:t>օզոնացվա</a:t>
            </a:r>
            <a:r>
              <a:rPr lang="hy-AM" sz="1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ծ</a:t>
            </a: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LatArm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 LatArm" panose="020B0604020202020204" pitchFamily="34" charset="0"/>
              </a:rPr>
              <a:t>ջուր</a:t>
            </a:r>
            <a:endParaRPr lang="en-US" sz="1500" dirty="0">
              <a:solidFill>
                <a:schemeClr val="tx1">
                  <a:lumMod val="85000"/>
                  <a:lumOff val="15000"/>
                </a:schemeClr>
              </a:solidFill>
              <a:latin typeface="Arial LatArm" panose="020B0604020202020204" pitchFamily="34" charset="0"/>
            </a:endParaRPr>
          </a:p>
          <a:p>
            <a:r>
              <a:rPr lang="en-US" sz="15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 LatArm" panose="020B0604020202020204" pitchFamily="34" charset="0"/>
              </a:rPr>
              <a:t>թորա</a:t>
            </a:r>
            <a:r>
              <a:rPr lang="hy-AM" sz="1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ծ</a:t>
            </a: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LatArm" panose="020B0604020202020204" pitchFamily="34" charset="0"/>
              </a:rPr>
              <a:t> </a:t>
            </a:r>
            <a:r>
              <a:rPr lang="hy-AM" sz="1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ջ</a:t>
            </a: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LatArm" panose="020B0604020202020204" pitchFamily="34" charset="0"/>
              </a:rPr>
              <a:t>ո</a:t>
            </a:r>
            <a:r>
              <a:rPr lang="hy-AM" sz="1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ւ</a:t>
            </a: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LatArm" panose="020B0604020202020204" pitchFamily="34" charset="0"/>
              </a:rPr>
              <a:t>ր</a:t>
            </a:r>
          </a:p>
          <a:p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LatArm" panose="020B0604020202020204" pitchFamily="34" charset="0"/>
              </a:rPr>
              <a:t>գ</a:t>
            </a:r>
            <a:r>
              <a:rPr lang="hy-AM" sz="1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ա</a:t>
            </a: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LatArm" panose="020B0604020202020204" pitchFamily="34" charset="0"/>
              </a:rPr>
              <a:t>զ</a:t>
            </a:r>
            <a:r>
              <a:rPr lang="hy-AM" sz="1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ա</a:t>
            </a: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LatArm" panose="020B0604020202020204" pitchFamily="34" charset="0"/>
              </a:rPr>
              <a:t>վ</a:t>
            </a:r>
            <a:r>
              <a:rPr lang="hy-AM" sz="1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ո</a:t>
            </a:r>
            <a:r>
              <a:rPr lang="en-US" sz="15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 LatArm" panose="020B0604020202020204" pitchFamily="34" charset="0"/>
              </a:rPr>
              <a:t>րվ</a:t>
            </a:r>
            <a:r>
              <a:rPr lang="hy-AM" sz="1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ա</a:t>
            </a: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LatArm" panose="020B0604020202020204" pitchFamily="34" charset="0"/>
              </a:rPr>
              <a:t>ծ </a:t>
            </a:r>
            <a:r>
              <a:rPr lang="en-US" sz="15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 LatArm" panose="020B0604020202020204" pitchFamily="34" charset="0"/>
              </a:rPr>
              <a:t>ջուր</a:t>
            </a:r>
            <a:br>
              <a:rPr lang="hy-AM" sz="15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br>
              <a:rPr lang="hy-AM" sz="15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en-US" sz="1500" dirty="0">
              <a:solidFill>
                <a:schemeClr val="tx1">
                  <a:lumMod val="85000"/>
                  <a:lumOff val="15000"/>
                </a:schemeClr>
              </a:solidFill>
              <a:latin typeface="Arial LatArm" panose="020B0604020202020204" pitchFamily="34" charset="0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243C923-C6A2-48D4-887C-BE3E9DA26F0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4497" y="1942444"/>
            <a:ext cx="5513771" cy="2973112"/>
          </a:xfrm>
        </p:spPr>
      </p:pic>
    </p:spTree>
    <p:extLst>
      <p:ext uri="{BB962C8B-B14F-4D97-AF65-F5344CB8AC3E}">
        <p14:creationId xmlns:p14="http://schemas.microsoft.com/office/powerpoint/2010/main" val="3233908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CB053-C1C9-4B55-B572-32C13B3E6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dirty="0">
                <a:solidFill>
                  <a:schemeClr val="bg2">
                    <a:lumMod val="25000"/>
                  </a:schemeClr>
                </a:solidFill>
                <a:latin typeface="Arial LatArm" panose="020B0604020202020204" pitchFamily="34" charset="0"/>
              </a:rPr>
            </a:br>
            <a:r>
              <a:rPr lang="hy-AM" dirty="0">
                <a:solidFill>
                  <a:schemeClr val="bg2">
                    <a:lumMod val="25000"/>
                  </a:schemeClr>
                </a:solidFill>
              </a:rPr>
              <a:t>Ջուրը մարդու կյանքում</a:t>
            </a:r>
            <a:br>
              <a:rPr lang="hy-AM" dirty="0">
                <a:solidFill>
                  <a:schemeClr val="bg2">
                    <a:lumMod val="25000"/>
                  </a:schemeClr>
                </a:solidFill>
              </a:rPr>
            </a:br>
            <a:endParaRPr lang="en-US" dirty="0">
              <a:solidFill>
                <a:schemeClr val="bg2">
                  <a:lumMod val="25000"/>
                </a:schemeClr>
              </a:solidFill>
              <a:latin typeface="Arial LatArm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66FA6B-BADC-421F-9898-F150226D7F7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hy-AM" dirty="0"/>
              <a:t>Ջուրն օրգանիզմի կարևորագույն բաղադրիչն է: Օրգանիզմում այն առաջանում է օրգանական նյութերի օքսիդացման արդյունքում և մասնակցում է կենսագործունեության համար կարևոր շատ քիմիական ռեակցիաների: Հասուն մարդու օրգանիզմի 60-65 %-ը կազմում է ջուրը: </a:t>
            </a:r>
            <a:br>
              <a:rPr lang="hy-AM" dirty="0"/>
            </a:br>
            <a:r>
              <a:rPr lang="hy-AM" dirty="0"/>
              <a:t>Ջուրը կյանքի սկզբնաղբյուրն է, առանց որի հնարավոր չէ ապրել: Կյանքը ծագել է ջրից: Ջուր կա ամեն մի կենդանի էակի մեջ: Ջուրը, ինչպես և լույսը, կենդանի ինֆորմացիա է կրում և փոխանցում: Ջրին հնարավոր է ծրագրել:</a:t>
            </a:r>
            <a:br>
              <a:rPr lang="hy-AM" dirty="0"/>
            </a:br>
            <a:r>
              <a:rPr lang="hy-AM" dirty="0"/>
              <a:t>Ջրի հետ կապված ուսումնասիրությունները բերեցին նրան, որ ջուրը ունի հիշողություն, որ ջուրը լսում և հիշում է շրջակայքում կատարվածամեն բան: Ջրի վրա ամենամեծ ազդեցությունը թողնում է մարդը` իր էմոցիոնալ վիճակով ու ամեն մի արտասանած բառով: Սերը բարձրացնում է ջրի էներգետիկան, իսկ ագրեսիան` ցածրացնում:</a:t>
            </a:r>
            <a:br>
              <a:rPr lang="hy-AM" dirty="0"/>
            </a:br>
            <a:r>
              <a:rPr lang="hy-AM" dirty="0"/>
              <a:t>Փորձերը ցույց են տվել, որ ստրուկտուրավորված ջուր խմելուց հետո, մարդու արյան մեջ դրական փոփոխություններ են կատարվում: Աղոթքներ ընթերցելով մարդը փոխում է ջրի կառուցվածքը: Բոլոր մթերքները ջուր են պարունակում և աղոթքը մթերքում պարունակվող ջրին ներդաշնակ կառուցվածք է հաղորդում:</a:t>
            </a:r>
            <a:br>
              <a:rPr lang="hy-AM" dirty="0"/>
            </a:br>
            <a:r>
              <a:rPr lang="hy-AM" dirty="0"/>
              <a:t>Իր դրական ու բացասական մտքերով մարդն ազդում է բնության վրա, քանի որ բնության մեջ բոլոր օրգանիզմները ջուր են պարունակում:Ջուրը ուղեկցում է մեր կյանքի ամեն մի ակնթարթը: Մեր օրգանիզմի ջրի օրական պահանջը կազմում է 2 ,3 լ: </a:t>
            </a:r>
            <a:br>
              <a:rPr lang="hy-AM" dirty="0"/>
            </a:br>
            <a:r>
              <a:rPr lang="hy-AM" dirty="0"/>
              <a:t>Բուժիչ հանքային ջուր է համարվում այն ջուրը, որն իր յուրահատուկ ֆիզիկաքիմիական հատկությունների շնորհիվ կարող է օգտագործվել բուժման, վերականգնման և տարբեր հիվանդությունների կանխարգելման համար: Սակայն ամեն հանքային ջուր չէ, որ կարող է համարվել բուժիչ: Բուժական նպատակներով օգտագործվող հանքային ջրերը պետք է արդյունահանված լինեն բնական աղբյուրներից կամ տարբեր խորություն ունեցող հորատանցքերից: </a:t>
            </a:r>
            <a:br>
              <a:rPr lang="hy-AM" dirty="0"/>
            </a:br>
            <a:r>
              <a:rPr lang="hy-AM" dirty="0"/>
              <a:t>Ջուրը մարդու համար անփոխարինելի է և բնության հարստություններից ավելի թանկ է գնահատվում, քան ոսկին, նավթը, գազը:</a:t>
            </a:r>
            <a:br>
              <a:rPr lang="hy-AM" dirty="0"/>
            </a:br>
            <a:endParaRPr lang="en-US" dirty="0">
              <a:latin typeface="Arial LatArm" panose="020B0604020202020204" pitchFamily="34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5F9B406-092E-4C05-9E99-9C832484D81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172" y="2026046"/>
            <a:ext cx="4544779" cy="3051969"/>
          </a:xfrm>
        </p:spPr>
      </p:pic>
    </p:spTree>
    <p:extLst>
      <p:ext uri="{BB962C8B-B14F-4D97-AF65-F5344CB8AC3E}">
        <p14:creationId xmlns:p14="http://schemas.microsoft.com/office/powerpoint/2010/main" val="502456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80C32-2EF0-40EF-8DB5-292BACD90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Arial LatArm" panose="020B0604020202020204" pitchFamily="34" charset="0"/>
              </a:rPr>
              <a:t>Հ</a:t>
            </a:r>
            <a:r>
              <a:rPr lang="hy-AM" dirty="0">
                <a:solidFill>
                  <a:schemeClr val="bg2">
                    <a:lumMod val="25000"/>
                  </a:schemeClr>
                </a:solidFill>
              </a:rPr>
              <a:t>ետաքրքիր փաստեր ջրի մասին</a:t>
            </a:r>
            <a:endParaRPr lang="en-US" dirty="0">
              <a:solidFill>
                <a:schemeClr val="bg2">
                  <a:lumMod val="25000"/>
                </a:schemeClr>
              </a:solidFill>
              <a:latin typeface="Arial LatArm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961497-4337-472B-8B8A-0DE1E46541F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300" dirty="0">
                <a:latin typeface="Arial LatArm" panose="020B0604020202020204" pitchFamily="34" charset="0"/>
              </a:rPr>
              <a:t>1.Կ</a:t>
            </a:r>
            <a:r>
              <a:rPr lang="hy-AM" sz="1300" dirty="0"/>
              <a:t>որցնելով մարդու մարմնի ջրի 2% -ը ` մարդու մոտ ծարավ է առաջանում , 6-8% _ի դեպքում կիսաուշաթափ վիճակ , 10%-ի դեպքում սկսվում են գալուցինացիաներ և առաջանում են խնդիրներ կուլ տալու հետ , իսկ 12% _ի դեպքում մարդ մահանում է :</a:t>
            </a:r>
            <a:br>
              <a:rPr lang="hy-AM" sz="1300" dirty="0"/>
            </a:br>
            <a:br>
              <a:rPr lang="hy-AM" sz="1300" dirty="0"/>
            </a:br>
            <a:r>
              <a:rPr lang="hy-AM" sz="1300" dirty="0"/>
              <a:t>2. Երկրի հողային մասի մեջ ջուրը 10ից-12 անգամ ավելի շատ ջուր կա , քան համաշխարհային օվկիանոսում :</a:t>
            </a:r>
            <a:br>
              <a:rPr lang="hy-AM" sz="1300" dirty="0"/>
            </a:br>
            <a:br>
              <a:rPr lang="hy-AM" sz="1300" dirty="0"/>
            </a:br>
            <a:r>
              <a:rPr lang="hy-AM" sz="1300" dirty="0"/>
              <a:t>3. Միայն ջրի պաշարի 3% _ն է խմելու , ընդ որում դրա մեծ մասը սառցաբեկորների մեջ է : ԵՎ միայն 1.1% _ն է հասանելի մարդկանց :</a:t>
            </a:r>
            <a:br>
              <a:rPr lang="hy-AM" sz="1300" dirty="0"/>
            </a:br>
            <a:r>
              <a:rPr lang="hy-AM" sz="1300" dirty="0"/>
              <a:t>4. Ալկոհոլային խմիչքների և կոֆեինի օգտագործումը բերում է ջրազրկման : Ամնե խմված բաժակից հետո , պետք է լրացուցիչ ջուր խմել :</a:t>
            </a:r>
            <a:br>
              <a:rPr lang="hy-AM" sz="1300" dirty="0"/>
            </a:br>
            <a:r>
              <a:rPr lang="hy-AM" sz="1300" dirty="0"/>
              <a:t>5. Օվկիանոսի մաքուր ջրի կապույտ գույնը բացատրվում է լույսի ամբողջությամբ կլանման և տեղաբաշխման հաշվին :</a:t>
            </a:r>
            <a:br>
              <a:rPr lang="hy-AM" sz="1300" dirty="0"/>
            </a:br>
            <a:br>
              <a:rPr lang="hy-AM" sz="1300" dirty="0"/>
            </a:br>
            <a:r>
              <a:rPr lang="hy-AM" sz="1300" dirty="0"/>
              <a:t>6. Ծովի ջուրը սառչում է 1.91</a:t>
            </a:r>
            <a:r>
              <a:rPr lang="en-US" sz="1300" dirty="0">
                <a:latin typeface="Arial LatArm" panose="020B0604020202020204" pitchFamily="34" charset="0"/>
              </a:rPr>
              <a:t>C </a:t>
            </a:r>
            <a:r>
              <a:rPr lang="hy-AM" sz="1300" dirty="0"/>
              <a:t>ջերմաստիճանում :</a:t>
            </a:r>
            <a:br>
              <a:rPr lang="hy-AM" sz="1300" dirty="0"/>
            </a:br>
            <a:r>
              <a:rPr lang="hy-AM" sz="1300" dirty="0"/>
              <a:t>7. Ջուրը անդրադարձնում է լույսի միայն 5%-ը , այն դեպքում , երբ ձյունը կազմում է 85% : Օվկիանոսի սառույցի տակ անցնում է միայն 2%-ը:</a:t>
            </a:r>
            <a:endParaRPr lang="en-US" sz="1300" dirty="0">
              <a:latin typeface="Arial LatArm" panose="020B0604020202020204" pitchFamily="34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E1E0210-0C00-48B0-B28B-123201358C1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6497" y="1825625"/>
            <a:ext cx="3573625" cy="3820650"/>
          </a:xfrm>
        </p:spPr>
      </p:pic>
    </p:spTree>
    <p:extLst>
      <p:ext uri="{BB962C8B-B14F-4D97-AF65-F5344CB8AC3E}">
        <p14:creationId xmlns:p14="http://schemas.microsoft.com/office/powerpoint/2010/main" val="25345879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282</Words>
  <Application>Microsoft Office PowerPoint</Application>
  <PresentationFormat>Widescreen</PresentationFormat>
  <Paragraphs>35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Arial LatArm</vt:lpstr>
      <vt:lpstr>Calibri</vt:lpstr>
      <vt:lpstr>Calibri Light</vt:lpstr>
      <vt:lpstr>Office Theme</vt:lpstr>
      <vt:lpstr>                                ՋՈՒՐ</vt:lpstr>
      <vt:lpstr>Ֆիզիկական հատկություններ</vt:lpstr>
      <vt:lpstr>Ջրի ագրեգատային վիճակներ</vt:lpstr>
      <vt:lpstr>Բնության մեջ հանդիպող տեսակներ</vt:lpstr>
      <vt:lpstr>Ջրի մշակված տեսակներ</vt:lpstr>
      <vt:lpstr> Ջուրը մարդու կյանքում </vt:lpstr>
      <vt:lpstr>Հետաքրքիր փաստեր ջրի մասին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                ՋՈՒՐ</dc:title>
  <dc:creator>Lenovo</dc:creator>
  <cp:lastModifiedBy>Lenovo</cp:lastModifiedBy>
  <cp:revision>8</cp:revision>
  <dcterms:created xsi:type="dcterms:W3CDTF">2020-02-28T08:19:19Z</dcterms:created>
  <dcterms:modified xsi:type="dcterms:W3CDTF">2020-02-28T09:42:20Z</dcterms:modified>
</cp:coreProperties>
</file>